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/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 fontScale="100000" lnSpcReduction="0"/>
          </a:bodyPr>
          <a:lstStyle>
            <a:lvl1pPr algn="l"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</p:spPr>
        <p:txBody>
          <a:bodyPr lIns="34289" tIns="34289" rIns="34289" bIns="34289">
            <a:normAutofit fontScale="100000" lnSpcReduction="0"/>
          </a:bodyPr>
          <a:lstStyle>
            <a:lvl1pPr marL="179614" indent="-179614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1pPr>
            <a:lvl2pPr marL="666750" indent="-20955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2pPr>
            <a:lvl3pPr marL="1165860" indent="-251460" defTabSz="762000">
              <a:lnSpc>
                <a:spcPct val="90000"/>
              </a:lnSpc>
              <a:spcBef>
                <a:spcPts val="800"/>
              </a:spcBef>
              <a:defRPr sz="2200"/>
            </a:lvl3pPr>
            <a:lvl4pPr marL="16510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4pPr>
            <a:lvl5pPr marL="21082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xfrm>
            <a:off x="8305333" y="5073094"/>
            <a:ext cx="210017" cy="233681"/>
          </a:xfrm>
          <a:prstGeom prst="rect">
            <a:avLst/>
          </a:prstGeom>
        </p:spPr>
        <p:txBody>
          <a:bodyPr lIns="34289" tIns="34289" rIns="34289" bIns="34289"/>
          <a:lstStyle>
            <a:lvl1pPr defTabSz="762000">
              <a:defRPr sz="10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/>
          <p:nvPr>
            <p:ph type="title"/>
          </p:nvPr>
        </p:nvSpPr>
        <p:spPr>
          <a:xfrm>
            <a:off x="1142999" y="928687"/>
            <a:ext cx="5915027" cy="487276"/>
          </a:xfrm>
          <a:prstGeom prst="rect">
            <a:avLst/>
          </a:prstGeom>
        </p:spPr>
        <p:txBody>
          <a:bodyPr lIns="25717" tIns="25717" rIns="25717" bIns="25717">
            <a:normAutofit fontScale="100000" lnSpcReduction="0"/>
          </a:bodyPr>
          <a:lstStyle>
            <a:lvl1pPr algn="l" defTabSz="762000">
              <a:lnSpc>
                <a:spcPct val="90000"/>
              </a:lnSpc>
              <a:defRPr sz="28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sz="half" idx="1"/>
          </p:nvPr>
        </p:nvSpPr>
        <p:spPr>
          <a:xfrm>
            <a:off x="1614487" y="1955601"/>
            <a:ext cx="5915027" cy="2447629"/>
          </a:xfrm>
          <a:prstGeom prst="rect">
            <a:avLst/>
          </a:prstGeom>
        </p:spPr>
        <p:txBody>
          <a:bodyPr lIns="25717" tIns="25717" rIns="25717" bIns="25717">
            <a:normAutofit fontScale="100000" lnSpcReduction="0"/>
          </a:bodyPr>
          <a:lstStyle>
            <a:lvl1pPr marL="163285" indent="-163285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1pPr>
            <a:lvl2pPr marL="647700" indent="-1905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2pPr>
            <a:lvl3pPr marL="1143000" indent="-228600" defTabSz="762000">
              <a:lnSpc>
                <a:spcPct val="90000"/>
              </a:lnSpc>
              <a:spcBef>
                <a:spcPts val="800"/>
              </a:spcBef>
              <a:defRPr sz="2000"/>
            </a:lvl3pPr>
            <a:lvl4pPr marL="1625600" indent="-2540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4pPr>
            <a:lvl5pPr marL="2082800" indent="-2540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xfrm>
            <a:off x="7349514" y="4511258"/>
            <a:ext cx="179999" cy="191136"/>
          </a:xfrm>
          <a:prstGeom prst="rect">
            <a:avLst/>
          </a:prstGeom>
        </p:spPr>
        <p:txBody>
          <a:bodyPr lIns="25717" tIns="25717" rIns="25717" bIns="25717"/>
          <a:lstStyle>
            <a:lvl1pPr defTabSz="762000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xfrm>
            <a:off x="2000249" y="1560016"/>
            <a:ext cx="5143502" cy="1343026"/>
          </a:xfrm>
          <a:prstGeom prst="rect">
            <a:avLst/>
          </a:prstGeom>
        </p:spPr>
        <p:txBody>
          <a:bodyPr lIns="25717" tIns="25717" rIns="25717" bIns="25717" anchor="b">
            <a:normAutofit fontScale="100000" lnSpcReduction="0"/>
          </a:bodyPr>
          <a:lstStyle>
            <a:lvl1pPr defTabSz="762000">
              <a:lnSpc>
                <a:spcPct val="90000"/>
              </a:lnSpc>
              <a:defRPr sz="4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quarter" idx="1"/>
          </p:nvPr>
        </p:nvSpPr>
        <p:spPr>
          <a:xfrm>
            <a:off x="2000249" y="2954833"/>
            <a:ext cx="5143502" cy="931368"/>
          </a:xfrm>
          <a:prstGeom prst="rect">
            <a:avLst/>
          </a:prstGeom>
        </p:spPr>
        <p:txBody>
          <a:bodyPr lIns="25717" tIns="25717" rIns="25717" bIns="25717">
            <a:normAutofit fontScale="100000" lnSpcReduction="0"/>
          </a:bodyPr>
          <a:lstStyle>
            <a:lvl1pPr marL="0" indent="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1800"/>
            </a:lvl1pPr>
            <a:lvl2pPr marL="0" indent="4572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1800"/>
            </a:lvl2pPr>
            <a:lvl3pPr marL="0" indent="9144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1800"/>
            </a:lvl3pPr>
            <a:lvl4pPr marL="0" indent="13716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1800"/>
            </a:lvl4pPr>
            <a:lvl5pPr marL="0" indent="18288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7349514" y="4511258"/>
            <a:ext cx="179999" cy="191136"/>
          </a:xfrm>
          <a:prstGeom prst="rect">
            <a:avLst/>
          </a:prstGeom>
        </p:spPr>
        <p:txBody>
          <a:bodyPr lIns="25717" tIns="25717" rIns="25717" bIns="25717"/>
          <a:lstStyle>
            <a:lvl1pPr defTabSz="762000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2.tif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asecuritysite.com/esecurity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securitysite.com/esecurity" TargetMode="Externa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.jpe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.jpeg"/><Relationship Id="rId9" Type="http://schemas.openxmlformats.org/officeDocument/2006/relationships/image" Target="../media/image3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asecuritysite.com/esecurity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-Security: Introduction…"/>
          <p:cNvSpPr txBox="1"/>
          <p:nvPr>
            <p:ph type="title" idx="4294967295"/>
          </p:nvPr>
        </p:nvSpPr>
        <p:spPr>
          <a:xfrm>
            <a:off x="468312" y="423564"/>
            <a:ext cx="7704138" cy="48678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t>E-Security: Introduction</a:t>
            </a:r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1. Cryptography Fundamentals. </a:t>
            </a:r>
            <a:br>
              <a:rPr b="0" sz="1660"/>
            </a:br>
            <a:r>
              <a:rPr b="0" sz="1660"/>
              <a:t>2. Symmetric Key Encryption.</a:t>
            </a:r>
            <a:br>
              <a:rPr b="0" sz="1660"/>
            </a:br>
            <a:r>
              <a:rPr b="0" sz="1660"/>
              <a:t>3. Hashing and MAC.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4. Asymmetric (Public) Key Encryption.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5. Key Exchange.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6. Trust and Digital Certificates.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7. Tunnelling.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8. Cryptocurrencies and Blockchain.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9. Future Cryptography.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10. Host Security.</a:t>
            </a:r>
            <a:br>
              <a:rPr b="0" sz="1660"/>
            </a:br>
            <a:br>
              <a:rPr b="0" sz="1660"/>
            </a:br>
            <a:r>
              <a:rPr sz="2490">
                <a:solidFill>
                  <a:srgbClr val="000000"/>
                </a:solidFill>
              </a:rPr>
              <a:t>Prof Bill Buchanan OBE</a:t>
            </a:r>
            <a:br>
              <a:rPr sz="2490">
                <a:solidFill>
                  <a:srgbClr val="000000"/>
                </a:solidFill>
              </a:rPr>
            </a:br>
            <a:br>
              <a:rPr sz="2490">
                <a:solidFill>
                  <a:srgbClr val="000000"/>
                </a:solidFill>
              </a:rPr>
            </a:br>
            <a:r>
              <a:rPr b="0" sz="1660"/>
              <a:t>https://asecuritysite.com/encryption</a:t>
            </a:r>
            <a:br>
              <a:rPr b="0" sz="1660"/>
            </a:br>
            <a:r>
              <a:rPr b="0" sz="1660"/>
              <a:t>https://asecuritysite.com/esecurity</a:t>
            </a:r>
          </a:p>
        </p:txBody>
      </p:sp>
      <p:pic>
        <p:nvPicPr>
          <p:cNvPr id="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file-20180830-195313-x6cge9.png" descr="file-20180830-195313-x6c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9744" y="684471"/>
            <a:ext cx="6504923" cy="3899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6685" y="388143"/>
            <a:ext cx="7620001" cy="49387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" name="Image"/>
          <p:cNvGrpSpPr/>
          <p:nvPr/>
        </p:nvGrpSpPr>
        <p:grpSpPr>
          <a:xfrm>
            <a:off x="535749" y="639027"/>
            <a:ext cx="8072502" cy="4989250"/>
            <a:chOff x="0" y="0"/>
            <a:chExt cx="8072500" cy="4989248"/>
          </a:xfrm>
        </p:grpSpPr>
        <p:pic>
          <p:nvPicPr>
            <p:cNvPr id="55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800" y="25400"/>
              <a:ext cx="7970901" cy="48622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4" name="Image" descr="Imag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8072501" cy="4989249"/>
            </a:xfrm>
            <a:prstGeom prst="rect">
              <a:avLst/>
            </a:prstGeom>
            <a:effectLst/>
          </p:spPr>
        </p:pic>
      </p:grpSp>
      <p:grpSp>
        <p:nvGrpSpPr>
          <p:cNvPr id="59" name="Image"/>
          <p:cNvGrpSpPr/>
          <p:nvPr/>
        </p:nvGrpSpPr>
        <p:grpSpPr>
          <a:xfrm>
            <a:off x="851572" y="437860"/>
            <a:ext cx="6937619" cy="4604184"/>
            <a:chOff x="0" y="0"/>
            <a:chExt cx="6937618" cy="4604182"/>
          </a:xfrm>
        </p:grpSpPr>
        <p:pic>
          <p:nvPicPr>
            <p:cNvPr id="58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0800" y="25400"/>
              <a:ext cx="6836019" cy="447718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7" name="Image" descr="Imag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6937619" cy="4604183"/>
            </a:xfrm>
            <a:prstGeom prst="rect">
              <a:avLst/>
            </a:prstGeom>
            <a:effectLst/>
          </p:spPr>
        </p:pic>
      </p:grpSp>
      <p:pic>
        <p:nvPicPr>
          <p:cNvPr id="6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28692" y="695420"/>
            <a:ext cx="6783379" cy="3877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" grpId="1"/>
      <p:bldP build="whole" bldLvl="1" animBg="1" rev="0" advAuto="0" spid="59" grpId="4"/>
      <p:bldP build="whole" bldLvl="1" animBg="1" rev="0" advAuto="0" spid="56" grpId="3"/>
      <p:bldP build="whole" bldLvl="1" animBg="1" rev="0" advAuto="0" spid="53" grpId="2"/>
      <p:bldP build="whole" bldLvl="1" animBg="1" rev="0" advAuto="0" spid="60" grpId="5"/>
      <p:bldP build="whole" bldLvl="1" animBg="1" rev="0" advAuto="0" spid="60" grpId="6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3. Hashing and MAC  Hashing Methods. Cracking. Typical Methods: MD5, SHA-1, SHA-3, LM, Bcrypt, PBKDF2 Hashed Passwords. Timed One Time Passwords. Message Authentication Codes (MACs).  Prof Bill Buchanan OBE https://asecuritysite.com/encryption"/>
          <p:cNvSpPr txBox="1"/>
          <p:nvPr>
            <p:ph type="title" idx="4294967295"/>
          </p:nvPr>
        </p:nvSpPr>
        <p:spPr>
          <a:xfrm>
            <a:off x="468312" y="381347"/>
            <a:ext cx="6840538" cy="534590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3. Hashing and MAC</a:t>
            </a:r>
            <a:br/>
            <a:br/>
            <a:r>
              <a:rPr b="0" sz="2000"/>
              <a:t>Hashing Methods.</a:t>
            </a:r>
            <a:br>
              <a:rPr b="0" sz="2000"/>
            </a:br>
            <a:r>
              <a:rPr b="0" sz="2000"/>
              <a:t>Cracking.</a:t>
            </a:r>
            <a:br>
              <a:rPr b="0" sz="2000"/>
            </a:br>
            <a:r>
              <a:rPr b="0" sz="2000"/>
              <a:t>Typical Methods: MD5, SHA-1, SHA-3, LM, Bcrypt, PBKDF2</a:t>
            </a:r>
            <a:br>
              <a:rPr b="0" sz="2000"/>
            </a:br>
            <a:r>
              <a:rPr b="0" sz="2000"/>
              <a:t>Hashed Passwords.</a:t>
            </a:r>
            <a:br>
              <a:rPr b="0" sz="2000"/>
            </a:br>
            <a:r>
              <a:rPr b="0" sz="2000"/>
              <a:t>Timed One Time Passwords.</a:t>
            </a:r>
            <a:br>
              <a:rPr b="0" sz="2000"/>
            </a:br>
            <a:r>
              <a:rPr b="0" sz="2000"/>
              <a:t>Message Authentication Codes (MACs).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https://asecuritysite.com/encryption</a:t>
            </a:r>
            <a:br>
              <a:rPr b="0" sz="2000"/>
            </a:b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4. Asymmetric Key  Principles. RSA. Elliptic Curve. Using Private Key to Authenticate. PGP: Signed Email.  Prof Bill Buchanan OBE https://asecuritysite.com/encryption"/>
          <p:cNvSpPr txBox="1"/>
          <p:nvPr>
            <p:ph type="title" idx="4294967295"/>
          </p:nvPr>
        </p:nvSpPr>
        <p:spPr>
          <a:xfrm>
            <a:off x="379412" y="258067"/>
            <a:ext cx="6840538" cy="482193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4. Asymmetric Key</a:t>
            </a:r>
            <a:br/>
            <a:br/>
            <a:r>
              <a:rPr b="0" sz="2000"/>
              <a:t>Principles.</a:t>
            </a:r>
            <a:br>
              <a:rPr b="0" sz="2000"/>
            </a:br>
            <a:r>
              <a:rPr b="0" sz="2000"/>
              <a:t>RSA.</a:t>
            </a:r>
            <a:br>
              <a:rPr b="0" sz="2000"/>
            </a:br>
            <a:r>
              <a:rPr b="0" sz="2000"/>
              <a:t>Elliptic Curve.</a:t>
            </a:r>
            <a:br>
              <a:rPr b="0" sz="2000"/>
            </a:br>
            <a:r>
              <a:rPr b="0" sz="2000"/>
              <a:t>Using Private Key to Authenticate.</a:t>
            </a:r>
            <a:br>
              <a:rPr b="0" sz="2000"/>
            </a:br>
            <a:r>
              <a:rPr b="0" sz="2000"/>
              <a:t>PGP: Signed Email.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https://asecuritysite.com/encryption</a:t>
            </a:r>
            <a:br>
              <a:rPr b="0" sz="2000"/>
            </a:b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5. Key Exchange  Principles. Diffie-Hellman (DH). Passing the secret key with key exchange.…"/>
          <p:cNvSpPr txBox="1"/>
          <p:nvPr>
            <p:ph type="title" idx="4294967295"/>
          </p:nvPr>
        </p:nvSpPr>
        <p:spPr>
          <a:xfrm>
            <a:off x="468312" y="235892"/>
            <a:ext cx="6840538" cy="538698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5. Key Exchange</a:t>
            </a:r>
            <a:br/>
            <a:br/>
            <a:r>
              <a:rPr b="0" sz="2000"/>
              <a:t>Principles.</a:t>
            </a:r>
            <a:br>
              <a:rPr b="0" sz="2000"/>
            </a:br>
            <a:r>
              <a:rPr b="0" sz="2000"/>
              <a:t>Diffie-Hellman (DH).</a:t>
            </a:r>
            <a:br>
              <a:rPr b="0" sz="2000"/>
            </a:br>
            <a:r>
              <a:rPr b="0" sz="2000"/>
              <a:t>Passing the secret key with key exchange.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Elliptic Curve Diffie-Hellman (ECDH)</a:t>
            </a:r>
            <a:br>
              <a:rPr b="0" sz="2000"/>
            </a:br>
            <a:br>
              <a:rPr b="0" sz="2000"/>
            </a:b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https://asecuritysite.com/encryption</a:t>
            </a:r>
            <a:br>
              <a:rPr b="0" sz="2000"/>
            </a:b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6. Trust and Digital Certificates  Principles.…"/>
          <p:cNvSpPr txBox="1"/>
          <p:nvPr>
            <p:ph type="title" idx="4294967295"/>
          </p:nvPr>
        </p:nvSpPr>
        <p:spPr>
          <a:xfrm>
            <a:off x="468312" y="218529"/>
            <a:ext cx="6840538" cy="52779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6. Trust and Digital Certificates</a:t>
            </a:r>
            <a:br/>
            <a:br/>
            <a:r>
              <a:rPr b="0" sz="2000"/>
              <a:t>Principles.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Trust Infrastructures.</a:t>
            </a:r>
            <a:br>
              <a:rPr b="0" sz="2000"/>
            </a:br>
            <a:r>
              <a:rPr b="0" sz="2000"/>
              <a:t>PKI Infrastructure.</a:t>
            </a:r>
            <a:br>
              <a:rPr b="0" sz="2000"/>
            </a:br>
            <a:r>
              <a:rPr b="0" sz="2000"/>
              <a:t>Creating Signed Certificates.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Signatures (ECDSA, Hashed-based).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https://asecuritysite.com/encryption</a:t>
            </a:r>
            <a:br>
              <a:rPr b="0" sz="2000"/>
            </a:b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7. Tunnelling  SSL/TLS.…"/>
          <p:cNvSpPr txBox="1"/>
          <p:nvPr>
            <p:ph type="title" idx="4294967295"/>
          </p:nvPr>
        </p:nvSpPr>
        <p:spPr>
          <a:xfrm>
            <a:off x="468312" y="218529"/>
            <a:ext cx="6840538" cy="527794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7. Tunnelling</a:t>
            </a:r>
            <a:br/>
            <a:br/>
            <a:r>
              <a:rPr b="0" sz="2000"/>
              <a:t>SSL/TLS.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Key generation/key exchange.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SSH.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IPSec.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https://asecuritysite.com/encryption</a:t>
            </a:r>
            <a:br>
              <a:rPr b="0" sz="2000"/>
            </a:b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8. Blockchain &amp; Cryptocurrencies Principles. Bitcoin. Ethereum. Smart Contracts.    Prof Bill Buchanan OBE https://asecuritysite.com/encryption"/>
          <p:cNvSpPr txBox="1"/>
          <p:nvPr>
            <p:ph type="title" idx="4294967295"/>
          </p:nvPr>
        </p:nvSpPr>
        <p:spPr>
          <a:xfrm>
            <a:off x="468312" y="169068"/>
            <a:ext cx="7704138" cy="52478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8. Blockchain &amp; Cryptocurrencies</a:t>
            </a:r>
            <a:br/>
            <a:r>
              <a:rPr b="0" sz="2000"/>
              <a:t>Principles.</a:t>
            </a:r>
            <a:br>
              <a:rPr b="0" sz="2000"/>
            </a:br>
            <a:r>
              <a:rPr b="0" sz="2000"/>
              <a:t>Bitcoin.</a:t>
            </a:r>
            <a:br>
              <a:rPr b="0" sz="2000"/>
            </a:br>
            <a:r>
              <a:rPr b="0" sz="2000"/>
              <a:t>Ethereum.</a:t>
            </a:r>
            <a:br>
              <a:rPr b="0" sz="2000"/>
            </a:br>
            <a:r>
              <a:rPr b="0" sz="2000"/>
              <a:t>Smart Contracts.</a:t>
            </a:r>
            <a:br>
              <a:rPr b="0" sz="2000"/>
            </a:br>
            <a:br>
              <a:rPr b="0" sz="2000"/>
            </a:b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https://asecuritysite.com/encryption</a:t>
            </a:r>
            <a:br>
              <a:rPr b="0" sz="2000"/>
            </a:b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9. Future Crypto Zero knowledge proof.…"/>
          <p:cNvSpPr txBox="1"/>
          <p:nvPr>
            <p:ph type="title" idx="4294967295"/>
          </p:nvPr>
        </p:nvSpPr>
        <p:spPr>
          <a:xfrm>
            <a:off x="468312" y="169068"/>
            <a:ext cx="7704138" cy="524787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9. Future Crypto</a:t>
            </a:r>
            <a:br/>
            <a:r>
              <a:rPr b="0" sz="2000"/>
              <a:t>Zero knowledge proof.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Homomorphic encryption.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Light-weight crypto.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Quantum-robust cryptography.</a:t>
            </a:r>
            <a:br>
              <a:rPr b="0" sz="2000"/>
            </a:br>
            <a:br>
              <a:rPr b="0" sz="2000"/>
            </a:b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https://asecuritysite.com/encryption</a:t>
            </a:r>
            <a:br>
              <a:rPr b="0" sz="2000"/>
            </a:b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-Security…"/>
          <p:cNvSpPr txBox="1"/>
          <p:nvPr>
            <p:ph type="title" idx="4294967295"/>
          </p:nvPr>
        </p:nvSpPr>
        <p:spPr>
          <a:xfrm>
            <a:off x="468312" y="423564"/>
            <a:ext cx="7704138" cy="48678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t>E-Security </a:t>
            </a:r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1. Cryptography Fundamentals. </a:t>
            </a:r>
            <a:br>
              <a:rPr b="0" sz="1660"/>
            </a:br>
            <a:r>
              <a:rPr b="0" sz="1660"/>
              <a:t>2. Symmetric Key Encryption.</a:t>
            </a:r>
            <a:br>
              <a:rPr b="0" sz="1660"/>
            </a:br>
            <a:r>
              <a:rPr b="0" sz="1660"/>
              <a:t>3. Hashing and MAC.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4. Asymmetric (Public) Key Encryption.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5. Key Exchange.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6. Trust and Digital Certificates.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7. Tunnelling.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8. Cryptocurrencies and Blockchain.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9. Future Cryptography.</a:t>
            </a:r>
            <a:endParaRPr b="0" sz="1660"/>
          </a:p>
          <a:p>
            <a:pPr algn="l" defTabSz="758951">
              <a:defRPr b="1" sz="3652">
                <a:solidFill>
                  <a:srgbClr val="C00000"/>
                </a:solidFill>
              </a:defRPr>
            </a:pPr>
            <a:r>
              <a:rPr b="0" sz="1660"/>
              <a:t>10. Host Security.</a:t>
            </a:r>
            <a:br>
              <a:rPr b="0" sz="1660"/>
            </a:br>
            <a:br>
              <a:rPr b="0" sz="1660"/>
            </a:br>
            <a:r>
              <a:rPr sz="2490">
                <a:solidFill>
                  <a:srgbClr val="000000"/>
                </a:solidFill>
              </a:rPr>
              <a:t>Prof Bill Buchanan OBE</a:t>
            </a:r>
            <a:br>
              <a:rPr sz="2490">
                <a:solidFill>
                  <a:srgbClr val="000000"/>
                </a:solidFill>
              </a:rPr>
            </a:br>
            <a:br>
              <a:rPr sz="2490">
                <a:solidFill>
                  <a:srgbClr val="000000"/>
                </a:solidFill>
              </a:rPr>
            </a:br>
            <a:r>
              <a:rPr b="0" sz="1660"/>
              <a:t>https://asecuritysite.com/encryption</a:t>
            </a:r>
            <a:br>
              <a:rPr b="0" sz="1660"/>
            </a:br>
            <a:r>
              <a:rPr b="0" sz="1660"/>
              <a:t>https://asecuritysite.com/esecurity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 Tokenized World …"/>
          <p:cNvSpPr txBox="1"/>
          <p:nvPr>
            <p:ph type="title"/>
          </p:nvPr>
        </p:nvSpPr>
        <p:spPr>
          <a:xfrm>
            <a:off x="6005" y="288127"/>
            <a:ext cx="5915026" cy="487276"/>
          </a:xfrm>
          <a:prstGeom prst="rect">
            <a:avLst/>
          </a:prstGeom>
        </p:spPr>
        <p:txBody>
          <a:bodyPr/>
          <a:lstStyle/>
          <a:p>
            <a:pPr/>
            <a:r>
              <a:t>A Tokenized World …</a:t>
            </a:r>
          </a:p>
        </p:txBody>
      </p:sp>
      <p:pic>
        <p:nvPicPr>
          <p:cNvPr id="6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960" y="3772015"/>
            <a:ext cx="2165460" cy="15105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" name="1*HhrHCiqbVMqnLfQ4D9fv6g.png"/>
          <p:cNvGrpSpPr/>
          <p:nvPr/>
        </p:nvGrpSpPr>
        <p:grpSpPr>
          <a:xfrm>
            <a:off x="4368244" y="2325277"/>
            <a:ext cx="4202114" cy="3122613"/>
            <a:chOff x="0" y="0"/>
            <a:chExt cx="4202112" cy="3122612"/>
          </a:xfrm>
        </p:grpSpPr>
        <p:pic>
          <p:nvPicPr>
            <p:cNvPr id="65" name="1*HhrHCiqbVMqnLfQ4D9fv6g.png" descr="1*HhrHCiqbVMqnLfQ4D9fv6g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800" y="25400"/>
              <a:ext cx="4100513" cy="29956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4" name="1*HhrHCiqbVMqnLfQ4D9fv6g.png" descr="1*HhrHCiqbVMqnLfQ4D9fv6g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202113" cy="3122613"/>
            </a:xfrm>
            <a:prstGeom prst="rect">
              <a:avLst/>
            </a:prstGeom>
            <a:effectLst/>
          </p:spPr>
        </p:pic>
      </p:grpSp>
      <p:grpSp>
        <p:nvGrpSpPr>
          <p:cNvPr id="69" name="1*6qiYYKsPpd7wZyinEx-VGA.png"/>
          <p:cNvGrpSpPr/>
          <p:nvPr/>
        </p:nvGrpSpPr>
        <p:grpSpPr>
          <a:xfrm>
            <a:off x="32768" y="1178798"/>
            <a:ext cx="4197351" cy="2908301"/>
            <a:chOff x="0" y="0"/>
            <a:chExt cx="4197350" cy="2908300"/>
          </a:xfrm>
        </p:grpSpPr>
        <p:pic>
          <p:nvPicPr>
            <p:cNvPr id="68" name="1*6qiYYKsPpd7wZyinEx-VGA.png" descr="1*6qiYYKsPpd7wZyinEx-VGA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800" y="25400"/>
              <a:ext cx="4095750" cy="2781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" name="1*6qiYYKsPpd7wZyinEx-VGA.png" descr="1*6qiYYKsPpd7wZyinEx-VGA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197350" cy="2908300"/>
            </a:xfrm>
            <a:prstGeom prst="rect">
              <a:avLst/>
            </a:prstGeom>
            <a:effectLst/>
          </p:spPr>
        </p:pic>
      </p:grpSp>
      <p:grpSp>
        <p:nvGrpSpPr>
          <p:cNvPr id="72" name="Image"/>
          <p:cNvGrpSpPr/>
          <p:nvPr/>
        </p:nvGrpSpPr>
        <p:grpSpPr>
          <a:xfrm>
            <a:off x="5881899" y="322445"/>
            <a:ext cx="3253138" cy="2939586"/>
            <a:chOff x="0" y="0"/>
            <a:chExt cx="3253137" cy="2939584"/>
          </a:xfrm>
        </p:grpSpPr>
        <p:pic>
          <p:nvPicPr>
            <p:cNvPr id="71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0800" y="25400"/>
              <a:ext cx="3151538" cy="28125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253138" cy="293958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" grpId="3"/>
      <p:bldP build="whole" bldLvl="1" animBg="1" rev="0" advAuto="0" spid="72" grpId="1"/>
      <p:bldP build="whole" bldLvl="1" animBg="1" rev="0" advAuto="0" spid="69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isclai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Disclaimer</a:t>
            </a:r>
          </a:p>
        </p:txBody>
      </p:sp>
      <p:pic>
        <p:nvPicPr>
          <p:cNvPr id="7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88" y="33295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82" y="11854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2.pdf" descr="image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2852" y="10355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83528" y="33131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67876" y="334837"/>
            <a:ext cx="1150948" cy="1616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47031" y="5238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8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24797" y="40295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8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12107" y="16159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8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11922" y="19036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sp>
        <p:nvSpPr>
          <p:cNvPr id="84" name="Encryption works great, until it doesn't.…"/>
          <p:cNvSpPr txBox="1"/>
          <p:nvPr/>
        </p:nvSpPr>
        <p:spPr>
          <a:xfrm>
            <a:off x="5082093" y="3568844"/>
            <a:ext cx="3990953" cy="15798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40368" indent="-140368" defTabSz="762000">
              <a:buSzPct val="100000"/>
              <a:buChar char="•"/>
              <a:defRPr b="1" sz="1400">
                <a:solidFill>
                  <a:srgbClr val="FFFFFF"/>
                </a:solidFill>
              </a:defRPr>
            </a:pPr>
            <a:r>
              <a:t>Encryption works great, until it doesn't. </a:t>
            </a:r>
          </a:p>
          <a:p>
            <a:pPr marL="140368" indent="-140368" defTabSz="762000">
              <a:buSzPct val="100000"/>
              <a:buChar char="•"/>
              <a:defRPr b="1" sz="1400">
                <a:solidFill>
                  <a:srgbClr val="FFFFFF"/>
                </a:solidFill>
              </a:defRPr>
            </a:pPr>
            <a:r>
              <a:t>Encryption works great, as long as no one makes a mistake. </a:t>
            </a:r>
          </a:p>
          <a:p>
            <a:pPr marL="140368" indent="-140368" defTabSz="762000">
              <a:buSzPct val="100000"/>
              <a:buChar char="•"/>
              <a:defRPr b="1" sz="1400">
                <a:solidFill>
                  <a:srgbClr val="FFFFFF"/>
                </a:solidFill>
              </a:defRPr>
            </a:pPr>
            <a:r>
              <a:t>Encryption works great, unless something goes wrong. </a:t>
            </a:r>
          </a:p>
          <a:p>
            <a:pPr marL="140368" indent="-140368" defTabSz="762000">
              <a:buSzPct val="100000"/>
              <a:buChar char="•"/>
              <a:defRPr b="1" sz="1400">
                <a:solidFill>
                  <a:srgbClr val="FFFFFF"/>
                </a:solidFill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Module Delivery"/>
          <p:cNvSpPr txBox="1"/>
          <p:nvPr>
            <p:ph type="title"/>
          </p:nvPr>
        </p:nvSpPr>
        <p:spPr>
          <a:xfrm>
            <a:off x="-25400" y="30534"/>
            <a:ext cx="7886700" cy="649701"/>
          </a:xfrm>
          <a:prstGeom prst="rect">
            <a:avLst/>
          </a:prstGeom>
        </p:spPr>
        <p:txBody>
          <a:bodyPr/>
          <a:lstStyle/>
          <a:p>
            <a:pPr/>
            <a:r>
              <a:t>Module Delivery</a:t>
            </a:r>
          </a:p>
        </p:txBody>
      </p:sp>
      <p:pic>
        <p:nvPicPr>
          <p:cNvPr id="8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1588" y="3690803"/>
            <a:ext cx="1440855" cy="100508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Web site">
            <a:hlinkClick r:id="rId3" invalidUrl="" action="" tgtFrame="" tooltip="" history="1" highlightClick="0" endSnd="0"/>
          </p:cNvPr>
          <p:cNvSpPr/>
          <p:nvPr/>
        </p:nvSpPr>
        <p:spPr>
          <a:xfrm>
            <a:off x="6921500" y="114300"/>
            <a:ext cx="2064346" cy="48217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Web site</a:t>
            </a:r>
          </a:p>
        </p:txBody>
      </p:sp>
      <p:pic>
        <p:nvPicPr>
          <p:cNvPr id="89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803" y="1143933"/>
            <a:ext cx="2047072" cy="586741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esecurity2020.slack.com"/>
          <p:cNvSpPr txBox="1"/>
          <p:nvPr/>
        </p:nvSpPr>
        <p:spPr>
          <a:xfrm>
            <a:off x="3612822" y="1143933"/>
            <a:ext cx="4147900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esecurity2020.slack.com</a:t>
            </a:r>
          </a:p>
        </p:txBody>
      </p:sp>
      <p:pic>
        <p:nvPicPr>
          <p:cNvPr id="91" name="unknown.png" descr="unknow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5764" y="1984232"/>
            <a:ext cx="895150" cy="89515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@billatnapier"/>
          <p:cNvSpPr txBox="1"/>
          <p:nvPr/>
        </p:nvSpPr>
        <p:spPr>
          <a:xfrm>
            <a:off x="4755822" y="2138437"/>
            <a:ext cx="234668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@billatnapier</a:t>
            </a:r>
          </a:p>
        </p:txBody>
      </p:sp>
      <p:pic>
        <p:nvPicPr>
          <p:cNvPr id="93" name="Screen Shot 2019-01-13 at 11.06.27.png" descr="Screen Shot 2019-01-13 at 11.06.2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7500" y="3211841"/>
            <a:ext cx="5348879" cy="895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00335" y="4686855"/>
            <a:ext cx="1440855" cy="753825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github.com/billbuchanan/esecurity"/>
          <p:cNvSpPr txBox="1"/>
          <p:nvPr/>
        </p:nvSpPr>
        <p:spPr>
          <a:xfrm>
            <a:off x="3079422" y="4662649"/>
            <a:ext cx="590784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github.com/billbuchanan/esecurity</a:t>
            </a:r>
          </a:p>
        </p:txBody>
      </p:sp>
      <p:pic>
        <p:nvPicPr>
          <p:cNvPr id="96" name="unknown.png" descr="unknown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8450" y="1883286"/>
            <a:ext cx="1097042" cy="1097042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Overleaf"/>
          <p:cNvSpPr txBox="1"/>
          <p:nvPr/>
        </p:nvSpPr>
        <p:spPr>
          <a:xfrm>
            <a:off x="1326822" y="2138437"/>
            <a:ext cx="150848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Overleaf</a:t>
            </a:r>
          </a:p>
        </p:txBody>
      </p:sp>
      <p:sp>
        <p:nvSpPr>
          <p:cNvPr id="98" name="asecuritysite.com"/>
          <p:cNvSpPr txBox="1"/>
          <p:nvPr/>
        </p:nvSpPr>
        <p:spPr>
          <a:xfrm>
            <a:off x="5944066" y="3366045"/>
            <a:ext cx="2992795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asecuritysite.com</a:t>
            </a:r>
          </a:p>
        </p:txBody>
      </p:sp>
      <p:pic>
        <p:nvPicPr>
          <p:cNvPr id="99" name="unknown.jpg" descr="unknown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136900" y="303633"/>
            <a:ext cx="836417" cy="58674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youtube.com"/>
          <p:cNvSpPr txBox="1"/>
          <p:nvPr/>
        </p:nvSpPr>
        <p:spPr>
          <a:xfrm>
            <a:off x="4070022" y="303633"/>
            <a:ext cx="2286557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youtube.com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"/>
          <p:cNvSpPr/>
          <p:nvPr/>
        </p:nvSpPr>
        <p:spPr>
          <a:xfrm>
            <a:off x="296688" y="3121658"/>
            <a:ext cx="8667156" cy="246672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Rectangle"/>
          <p:cNvSpPr/>
          <p:nvPr/>
        </p:nvSpPr>
        <p:spPr>
          <a:xfrm>
            <a:off x="5071888" y="774410"/>
            <a:ext cx="4025951" cy="190817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Rectangle"/>
          <p:cNvSpPr/>
          <p:nvPr/>
        </p:nvSpPr>
        <p:spPr>
          <a:xfrm>
            <a:off x="232696" y="774410"/>
            <a:ext cx="4025951" cy="190817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Module Delivery"/>
          <p:cNvSpPr txBox="1"/>
          <p:nvPr>
            <p:ph type="title"/>
          </p:nvPr>
        </p:nvSpPr>
        <p:spPr>
          <a:xfrm>
            <a:off x="-25400" y="30534"/>
            <a:ext cx="7886700" cy="649701"/>
          </a:xfrm>
          <a:prstGeom prst="rect">
            <a:avLst/>
          </a:prstGeom>
        </p:spPr>
        <p:txBody>
          <a:bodyPr/>
          <a:lstStyle/>
          <a:p>
            <a:pPr/>
            <a:r>
              <a:t>Module Delivery</a:t>
            </a:r>
          </a:p>
        </p:txBody>
      </p:sp>
      <p:sp>
        <p:nvSpPr>
          <p:cNvPr id="106" name="Web site">
            <a:hlinkClick r:id="rId2" invalidUrl="" action="" tgtFrame="" tooltip="" history="1" highlightClick="0" endSnd="0"/>
          </p:cNvPr>
          <p:cNvSpPr/>
          <p:nvPr/>
        </p:nvSpPr>
        <p:spPr>
          <a:xfrm>
            <a:off x="6921500" y="114300"/>
            <a:ext cx="2064346" cy="48217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Web site</a:t>
            </a:r>
          </a:p>
        </p:txBody>
      </p:sp>
      <p:pic>
        <p:nvPicPr>
          <p:cNvPr id="107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2043" y="3954097"/>
            <a:ext cx="1635533" cy="855677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github.com/billbuchanan/esecurity"/>
          <p:cNvSpPr txBox="1"/>
          <p:nvPr/>
        </p:nvSpPr>
        <p:spPr>
          <a:xfrm>
            <a:off x="2937142" y="4903949"/>
            <a:ext cx="590784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github.com/billbuchanan/esecurity</a:t>
            </a:r>
          </a:p>
        </p:txBody>
      </p:sp>
      <p:pic>
        <p:nvPicPr>
          <p:cNvPr id="109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8515" y="1029378"/>
            <a:ext cx="855676" cy="855677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Overleaf"/>
          <p:cNvSpPr txBox="1"/>
          <p:nvPr/>
        </p:nvSpPr>
        <p:spPr>
          <a:xfrm>
            <a:off x="6394122" y="938633"/>
            <a:ext cx="150848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Overleaf</a:t>
            </a:r>
          </a:p>
        </p:txBody>
      </p:sp>
      <p:pic>
        <p:nvPicPr>
          <p:cNvPr id="111" name="unknown.jpg" descr="unknown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9488" y="944937"/>
            <a:ext cx="836417" cy="58674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youtube.com"/>
          <p:cNvSpPr txBox="1"/>
          <p:nvPr/>
        </p:nvSpPr>
        <p:spPr>
          <a:xfrm>
            <a:off x="1661685" y="944937"/>
            <a:ext cx="2286557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youtube.com</a:t>
            </a:r>
          </a:p>
        </p:txBody>
      </p:sp>
      <p:pic>
        <p:nvPicPr>
          <p:cNvPr id="113" name="unknown.png" descr="unknow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1513" y="3554140"/>
            <a:ext cx="1390976" cy="1107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unknown.png" descr="unknow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33767" y="3258405"/>
            <a:ext cx="1635533" cy="99767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Lectures/Lab Demos"/>
          <p:cNvSpPr txBox="1"/>
          <p:nvPr/>
        </p:nvSpPr>
        <p:spPr>
          <a:xfrm>
            <a:off x="399722" y="1830121"/>
            <a:ext cx="3545246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200"/>
            </a:lvl1pPr>
          </a:lstStyle>
          <a:p>
            <a:pPr/>
            <a:r>
              <a:t>Lectures/Lab Demos</a:t>
            </a:r>
          </a:p>
        </p:txBody>
      </p:sp>
      <p:sp>
        <p:nvSpPr>
          <p:cNvPr id="116" name="Coursework submission"/>
          <p:cNvSpPr txBox="1"/>
          <p:nvPr/>
        </p:nvSpPr>
        <p:spPr>
          <a:xfrm>
            <a:off x="5167912" y="2036496"/>
            <a:ext cx="4286717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/>
            </a:lvl1pPr>
          </a:lstStyle>
          <a:p>
            <a:pPr/>
            <a:r>
              <a:t>Coursework submission</a:t>
            </a:r>
          </a:p>
        </p:txBody>
      </p:sp>
      <p:sp>
        <p:nvSpPr>
          <p:cNvPr id="117" name="Labs"/>
          <p:cNvSpPr txBox="1"/>
          <p:nvPr/>
        </p:nvSpPr>
        <p:spPr>
          <a:xfrm>
            <a:off x="348922" y="5003952"/>
            <a:ext cx="854830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200"/>
            </a:lvl1pPr>
          </a:lstStyle>
          <a:p>
            <a:pPr/>
            <a:r>
              <a:t>Labs</a:t>
            </a:r>
          </a:p>
        </p:txBody>
      </p:sp>
      <p:pic>
        <p:nvPicPr>
          <p:cNvPr id="118" name="unknown.jpg" descr="unknown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19512" y="3801398"/>
            <a:ext cx="1107244" cy="1107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OpenSSL.png" descr="OpenSSL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317431" y="3245995"/>
            <a:ext cx="1660866" cy="1107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raft Timet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Draft Timetable</a:t>
            </a:r>
          </a:p>
        </p:txBody>
      </p:sp>
      <p:pic>
        <p:nvPicPr>
          <p:cNvPr id="12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88" y="3329533"/>
            <a:ext cx="2887280" cy="201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Web site">
            <a:hlinkClick r:id="rId3" invalidUrl="" action="" tgtFrame="" tooltip="" history="1" highlightClick="0" endSnd="0"/>
          </p:cNvPr>
          <p:cNvSpPr/>
          <p:nvPr/>
        </p:nvSpPr>
        <p:spPr>
          <a:xfrm>
            <a:off x="6921500" y="114300"/>
            <a:ext cx="2064346" cy="48217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Web site</a:t>
            </a:r>
          </a:p>
        </p:txBody>
      </p:sp>
      <p:grpSp>
        <p:nvGrpSpPr>
          <p:cNvPr id="126" name="Screenshot 2020-01-13 at 18.36.24.png"/>
          <p:cNvGrpSpPr/>
          <p:nvPr/>
        </p:nvGrpSpPr>
        <p:grpSpPr>
          <a:xfrm>
            <a:off x="-38100" y="1001049"/>
            <a:ext cx="8674975" cy="4261302"/>
            <a:chOff x="0" y="0"/>
            <a:chExt cx="8674974" cy="4261301"/>
          </a:xfrm>
        </p:grpSpPr>
        <p:pic>
          <p:nvPicPr>
            <p:cNvPr id="125" name="Screenshot 2020-01-13 at 18.36.24.png" descr="Screenshot 2020-01-13 at 18.36.2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8268575" cy="3816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4" name="Screenshot 2020-01-13 at 18.36.24.png" descr="Screenshot 2020-01-13 at 18.36.24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674975" cy="42613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9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Overview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1. Fundamentals Traditional Ciphers. Key-based Encryption.  Encoding Methods. Frequency Analysis. GCD. Random Numbers. Prime Numbers. Big Integers. Encryption Operators (MOD, XOR and Shift).  Prof Bill Buchanan OBE https://asecuritysite.com/encryption"/>
          <p:cNvSpPr txBox="1"/>
          <p:nvPr>
            <p:ph type="title" idx="4294967295"/>
          </p:nvPr>
        </p:nvSpPr>
        <p:spPr>
          <a:xfrm>
            <a:off x="468312" y="279102"/>
            <a:ext cx="5327651" cy="496034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1. Fundamentals</a:t>
            </a:r>
            <a:br/>
            <a:r>
              <a:rPr b="0" sz="2000"/>
              <a:t>Traditional Ciphers.</a:t>
            </a:r>
            <a:br>
              <a:rPr b="0" sz="2000"/>
            </a:br>
            <a:r>
              <a:rPr b="0" sz="2000"/>
              <a:t>Key-based Encryption. </a:t>
            </a:r>
            <a:br>
              <a:rPr b="0" sz="2000"/>
            </a:br>
            <a:r>
              <a:rPr b="0" sz="2000"/>
              <a:t>Encoding Methods.</a:t>
            </a:r>
            <a:br>
              <a:rPr b="0" sz="2000"/>
            </a:br>
            <a:r>
              <a:rPr b="0" sz="2000"/>
              <a:t>Frequency Analysis.</a:t>
            </a:r>
            <a:br>
              <a:rPr b="0" sz="2000"/>
            </a:br>
            <a:r>
              <a:rPr b="0" sz="2000"/>
              <a:t>GCD.</a:t>
            </a:r>
            <a:br>
              <a:rPr b="0" sz="2000"/>
            </a:br>
            <a:r>
              <a:rPr b="0" sz="2000"/>
              <a:t>Random Numbers.</a:t>
            </a:r>
            <a:br>
              <a:rPr b="0" sz="2000"/>
            </a:br>
            <a:r>
              <a:rPr b="0" sz="2000"/>
              <a:t>Prime Numbers.</a:t>
            </a:r>
            <a:br>
              <a:rPr b="0" sz="2000"/>
            </a:br>
            <a:r>
              <a:rPr b="0" sz="2000"/>
              <a:t>Big Integers.</a:t>
            </a:r>
            <a:br>
              <a:rPr b="0" sz="2000"/>
            </a:br>
            <a:r>
              <a:rPr b="0" sz="2000"/>
              <a:t>Encryption Operators (MOD, XOR and Shift).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https://asecuritysite.com/encryption</a:t>
            </a:r>
            <a:br>
              <a:rPr b="0" sz="2000"/>
            </a:b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/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t>2. Symmetric Key</a:t>
            </a:r>
            <a:br/>
            <a:br/>
            <a:r>
              <a:rPr b="0" sz="2000"/>
              <a:t>Basics</a:t>
            </a:r>
            <a:br>
              <a:rPr b="0" sz="2000"/>
            </a:br>
            <a:r>
              <a:rPr b="0" sz="2000"/>
              <a:t>Block or Stream?</a:t>
            </a:r>
            <a:br>
              <a:rPr b="0" sz="2000"/>
            </a:br>
            <a:r>
              <a:rPr b="0" sz="2000"/>
              <a:t>Secret Key Methods</a:t>
            </a:r>
            <a:br>
              <a:rPr b="0" sz="2000"/>
            </a:br>
            <a:r>
              <a:rPr b="0" sz="2000"/>
              <a:t>Salting</a:t>
            </a:r>
            <a:br>
              <a:rPr b="0" sz="2000"/>
            </a:br>
            <a:r>
              <a:rPr b="0" sz="2000"/>
              <a:t>AES</a:t>
            </a:r>
            <a:br>
              <a:rPr b="0" sz="2000"/>
            </a:br>
            <a:r>
              <a:rPr b="0" sz="2000"/>
              <a:t>3DES</a:t>
            </a:r>
            <a:endParaRPr b="0" sz="200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b="0" sz="2000"/>
              <a:t>ChaCha20/Poly1305</a:t>
            </a:r>
            <a:br>
              <a:rPr b="0" sz="2000"/>
            </a:br>
            <a:r>
              <a:rPr b="0" sz="2000"/>
              <a:t>Key Entropy</a:t>
            </a:r>
            <a:br>
              <a:rPr b="0" sz="2000"/>
            </a:br>
            <a:br>
              <a:rPr b="0" sz="2000"/>
            </a:br>
            <a:r>
              <a:rPr sz="3000">
                <a:solidFill>
                  <a:srgbClr val="000000"/>
                </a:solidFill>
              </a:rPr>
              <a:t>Prof Bill Buchanan OBE</a:t>
            </a:r>
            <a:br>
              <a:rPr sz="3000">
                <a:solidFill>
                  <a:srgbClr val="000000"/>
                </a:solidFill>
              </a:rPr>
            </a:br>
            <a:r>
              <a:rPr b="0" sz="2000"/>
              <a:t>https://asecuritysite.com/encryption</a:t>
            </a:r>
            <a:br>
              <a:rPr b="0" sz="2000"/>
            </a:b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